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78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7" r:id="rId22"/>
    <p:sldId id="279" r:id="rId23"/>
    <p:sldId id="283" r:id="rId24"/>
    <p:sldId id="285" r:id="rId25"/>
    <p:sldId id="284" r:id="rId26"/>
    <p:sldId id="287" r:id="rId27"/>
    <p:sldId id="288" r:id="rId28"/>
    <p:sldId id="289" r:id="rId29"/>
    <p:sldId id="290" r:id="rId30"/>
    <p:sldId id="291" r:id="rId31"/>
    <p:sldId id="292" r:id="rId32"/>
    <p:sldId id="282" r:id="rId33"/>
    <p:sldId id="293" r:id="rId34"/>
    <p:sldId id="294" r:id="rId35"/>
    <p:sldId id="295" r:id="rId36"/>
    <p:sldId id="296" r:id="rId37"/>
    <p:sldId id="297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7447" autoAdjust="0"/>
  </p:normalViewPr>
  <p:slideViewPr>
    <p:cSldViewPr snapToGrid="0">
      <p:cViewPr>
        <p:scale>
          <a:sx n="125" d="100"/>
          <a:sy n="125" d="100"/>
        </p:scale>
        <p:origin x="1668" y="8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1BDF9-7278-4EDB-9647-D3D2594D2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32E207-0278-486F-AEA1-DC8E7FFCF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C3760A-F4D3-406F-A259-F058C6E65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3925A-2070-489D-A801-6CF71494C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3BBC0F-B37B-4514-A4F9-57C7B123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533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32A784-032E-4BA4-B2F2-CB1B4D2A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01DD86-63A4-4829-9A4E-87C6CA450C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25FDE03-1836-48CE-8FE5-3818898A1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B1E10F-1C09-42FB-A4BB-0529951F7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88C6BA-E095-44B0-8E98-C6CDAB71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851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1061A3-7DBF-49E3-8042-E08C0F7714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0C4CCF-E62C-4E12-836C-7B4CC44BED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AECD6A-9890-4477-8D05-FE7EA3A2E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AF46D-F3AD-4971-B784-926EB6FAA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283996-00E9-4020-9FC9-73D91B57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651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D73A9-45DD-41A0-9FB9-F28465656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E33767-8550-42DE-BE13-4B9DA3C4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FB477-5478-4C1C-81E4-15B1A35FD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FB532-28F4-47A8-823B-73825C62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A19F18-18F6-4652-B1AE-1F5F7F36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72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069BFE-9D7E-47AC-A819-564D24E9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414C2D2-40C7-4CD1-817F-76DBFEBCC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A2E4CA-671E-456B-A5C2-9282FA6F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E6B1B-A864-48C0-8710-2EA947FBD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B831D7-AB91-4A53-9917-23D354F6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4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0A4168-4251-4C48-A5AA-DCEA1EF8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47A660-2D2F-4E69-9E04-A5C406C408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94A364-4F77-472A-B94D-A6B40A8AC7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E1442-3384-487F-9091-A9FFB7D16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F8AA6B-78A2-4563-82FC-B93F5FF05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08586A-8A76-4BEB-8FFD-47F692FFA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53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DD780-8917-46E6-8BA5-A5C08B1E2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07A434-2226-4EA5-8366-5D0A537DC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B762B2-D8F8-401D-B321-59473CE753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1528C3-B8B7-4605-996F-CF69286AFB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F68E50-B873-47B9-AECB-B9810E75D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D3C0152-1F35-4B8D-8AF5-7ECCB8DEC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EBF942-C271-41B7-A8A4-BD5F0BC8C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90BABA-F704-40AD-B945-731AA78A0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61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ED772B-AF3B-4ED6-9B14-4FB7357F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4D11F74-6AA7-47C0-A54E-57AEC7323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5E71EE-5431-4933-85C6-9E908DCC5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2ABEED-7241-4135-BA2D-245F2F297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977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2381E7-D7D2-4A18-974A-9BF25E55A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EA1A2C8-43D1-463A-A8C0-7B95F631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C00AE5-9F4B-4B34-889F-3BF6A36ED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9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372F22-5FFA-48B2-ABB7-BC9B387F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F78AF5-8952-4B03-B18D-54C76DB32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E301877-5557-4B67-A1B4-F22951EF4F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8EAEF5-530D-4F2B-A290-73BF3CFE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35CFDE-CEDC-4412-84BC-3E8E52509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6F2C2A-7DD9-457D-90EB-8E0A45D2B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321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D20EF-2142-4B99-AF1B-9BF6840E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8DC3764-856F-49FA-9FED-1D53FA065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09C688-8389-4A40-BFA9-2C355F64D1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34FDFB-8463-4D7B-89E7-8E959E52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067F0F-2215-4F1C-99B3-9CD75273A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2042EAE-D623-441F-8614-9A702EBF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69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AA9E58-DD38-4B1B-B767-600847FC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83B4F0B-9FDE-41F1-9A54-51D820213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5C703-FE3A-4639-A06D-6BD946E97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D37C76-42D7-4BA7-A343-56286D6726A8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C244D7-DF23-404C-9E44-31D67E82C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213C5E-0434-479D-B398-F268F2E4A3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30D09-93AB-48AA-B8A0-95F82C6FB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95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ignitionrobotics.org/GoogleResearch/fuel/collections/Google%20Scanned%20Objects" TargetMode="External"/><Relationship Id="rId13" Type="http://schemas.openxmlformats.org/officeDocument/2006/relationships/image" Target="../media/image10.png"/><Relationship Id="rId3" Type="http://schemas.openxmlformats.org/officeDocument/2006/relationships/hyperlink" Target="https://niessner.github.io/Matterport/" TargetMode="External"/><Relationship Id="rId7" Type="http://schemas.openxmlformats.org/officeDocument/2006/relationships/hyperlink" Target="https://www.ycbbenchmarks.com/" TargetMode="External"/><Relationship Id="rId12" Type="http://schemas.openxmlformats.org/officeDocument/2006/relationships/hyperlink" Target="https://github.com/bulletphysics/bullet3" TargetMode="External"/><Relationship Id="rId2" Type="http://schemas.openxmlformats.org/officeDocument/2006/relationships/hyperlink" Target="https://aihabitat.org/datasets/hm3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ihabitat.org/datasets/replica_cad/" TargetMode="External"/><Relationship Id="rId11" Type="http://schemas.openxmlformats.org/officeDocument/2006/relationships/hyperlink" Target="https://www.unitree.com/products/aliengo/" TargetMode="External"/><Relationship Id="rId5" Type="http://schemas.openxmlformats.org/officeDocument/2006/relationships/hyperlink" Target="https://github.com/facebookresearch/Replica-Dataset" TargetMode="External"/><Relationship Id="rId10" Type="http://schemas.openxmlformats.org/officeDocument/2006/relationships/hyperlink" Target="https://www.franka.de/" TargetMode="External"/><Relationship Id="rId4" Type="http://schemas.openxmlformats.org/officeDocument/2006/relationships/hyperlink" Target="http://gibsonenv.stanford.edu/database/" TargetMode="External"/><Relationship Id="rId9" Type="http://schemas.openxmlformats.org/officeDocument/2006/relationships/hyperlink" Target="http://docs.fetchrobotics.com/" TargetMode="External"/><Relationship Id="rId1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40rN7afngY?feature=oembed" TargetMode="External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7FC6F-F601-4E7C-A459-7C73228A1885}"/>
              </a:ext>
            </a:extLst>
          </p:cNvPr>
          <p:cNvSpPr txBox="1"/>
          <p:nvPr/>
        </p:nvSpPr>
        <p:spPr>
          <a:xfrm>
            <a:off x="3616795" y="2515581"/>
            <a:ext cx="495840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rial Black" panose="020B0A04020102020204" pitchFamily="34" charset="0"/>
              </a:rPr>
              <a:t>EMBODIED AI</a:t>
            </a:r>
            <a:endParaRPr lang="ko-KR" altLang="en-US" sz="5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4D7B5BC-9AC2-4F9A-8CB9-2849E779C11E}"/>
              </a:ext>
            </a:extLst>
          </p:cNvPr>
          <p:cNvCxnSpPr>
            <a:cxnSpLocks/>
          </p:cNvCxnSpPr>
          <p:nvPr/>
        </p:nvCxnSpPr>
        <p:spPr>
          <a:xfrm>
            <a:off x="2391098" y="3975100"/>
            <a:ext cx="740980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AE69987-C6BC-4403-8E49-7E327845727E}"/>
              </a:ext>
            </a:extLst>
          </p:cNvPr>
          <p:cNvCxnSpPr>
            <a:cxnSpLocks/>
          </p:cNvCxnSpPr>
          <p:nvPr/>
        </p:nvCxnSpPr>
        <p:spPr>
          <a:xfrm>
            <a:off x="2391098" y="2912534"/>
            <a:ext cx="11733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1314761-7986-404B-9409-87007336E521}"/>
              </a:ext>
            </a:extLst>
          </p:cNvPr>
          <p:cNvCxnSpPr>
            <a:cxnSpLocks/>
          </p:cNvCxnSpPr>
          <p:nvPr/>
        </p:nvCxnSpPr>
        <p:spPr>
          <a:xfrm>
            <a:off x="8627534" y="2912534"/>
            <a:ext cx="1173369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50BA0DB-66C1-4460-91C1-A632D6FDC59A}"/>
              </a:ext>
            </a:extLst>
          </p:cNvPr>
          <p:cNvCxnSpPr>
            <a:cxnSpLocks/>
          </p:cNvCxnSpPr>
          <p:nvPr/>
        </p:nvCxnSpPr>
        <p:spPr>
          <a:xfrm>
            <a:off x="2391098" y="2903222"/>
            <a:ext cx="0" cy="10718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4DCAAF-72CA-42C9-B8E4-CA4DD0087219}"/>
              </a:ext>
            </a:extLst>
          </p:cNvPr>
          <p:cNvCxnSpPr>
            <a:cxnSpLocks/>
          </p:cNvCxnSpPr>
          <p:nvPr/>
        </p:nvCxnSpPr>
        <p:spPr>
          <a:xfrm>
            <a:off x="9800903" y="2912534"/>
            <a:ext cx="0" cy="10718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028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4402331"/>
            <a:ext cx="60960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AI2-THOR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구성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 게임엔진에서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빌드된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장면셋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arenBoth"/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게임엔진과 상호작용하는 가벼운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python </a:t>
            </a:r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indent="-342900">
              <a:buAutoNum type="arabicParenBoth"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파이썬 쪽에서는 유니티가 보낸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요청을 받는다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게임엔진에서 액션을 취하면 화면이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JSON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 메타데이터로 저장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 내에서 응답을 한 번 받으면 요청된 액션이 취해진다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17283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AI2-THOR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6095999" y="6550223"/>
            <a:ext cx="6096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AI2-THOR: An </a:t>
            </a:r>
            <a:r>
              <a:rPr lang="en-US" altLang="ko-KR" sz="14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Interative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3D Environment for Visual AI (arXiv:1712.05474 )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135E1-27CD-4C62-B4FF-63323A45C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23" y="1302545"/>
            <a:ext cx="4223742" cy="293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2546291"/>
            <a:ext cx="88100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Cornell House Agent Learning Environment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네비게이션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(Navigation) Task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가능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오브젝트와 가상 환경 모두 조작이 가능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 게임 엔진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58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방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150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종류의 오브젝트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집으로 구성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서로 다른 질감의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330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오브젝트들이 섞여서 여러 타입의 오브젝트를 생성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에이전트는 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인칭 시점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이며 전체적으로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AI2-THOR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매우 유사합니다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189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CHALET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909A1E1-2400-4E62-903F-8FF68D8A27B5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DBE3107-47EB-49E2-835C-EA2A3E9B4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DA7223D6-49C4-4082-9281-7CB4411EF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26" b="52466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9E6B379D-4431-4728-8A56-CE9E88C63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" y="5102235"/>
            <a:ext cx="3092697" cy="17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280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2448272"/>
            <a:ext cx="8810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 게임 엔진</a:t>
            </a:r>
            <a:endParaRPr lang="en-US" altLang="ko-KR" sz="18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운동학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(Kinematics),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물리학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(Physics),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네비게이션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(Navigation)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모델을 내장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모든 내장 오브젝트는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 </a:t>
            </a:r>
            <a:r>
              <a:rPr lang="ko-KR" altLang="en-US" sz="1800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에셋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스토어에서 가져왔습니다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VirtualHome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시뮬레이터는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아파트와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휴머노이드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모델로 구성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아파트는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357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오브젝트들로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최근에는 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multi-agent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지원하는 것으로 보임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61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VirtualHome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92D92C1-4EB1-4525-A763-E128050D0B53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4895B8B-A6AE-4F5C-9CA3-C4F1E08BE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04CE86F-FBE3-44D7-AA76-67427E9DFF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6292" b="45800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66D7A07-02A2-4A8E-824F-DFE3372F1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43" y="4386242"/>
            <a:ext cx="2527430" cy="231786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2BACA66-F4E6-4C1F-A34A-C64E549EF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9" y="4287857"/>
            <a:ext cx="2727297" cy="204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9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2448272"/>
            <a:ext cx="8810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언리얼엔진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4(UE4)</a:t>
            </a: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physics-based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photo-realistic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적용된 부엌 가상 환경 모듈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VR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장비와 파이썬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그리고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조종할 수 있는 유저 인터페이스 모듈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사용자의 명령을 가상환경에 전달하는 파이썬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-UE4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브릿지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모듈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기본적인 상호작용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(interactions)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네비게이션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수행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16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가상의 부엌이 있으며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SUNCG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데이터셋을 통해서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모델들을 불러옴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에이전트의 특정 행동으로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오브젝트의 상태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(State)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변함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ko-KR" altLang="en-US" sz="18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2765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5. </a:t>
            </a: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VRKitchen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E400EF-7A41-4284-B11F-12AEEAFD5638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7F9C5D-0AD7-46CD-9043-8255FA3768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3C1A311-8CA9-4994-85A2-C816749A2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548" b="37544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5B1B778-EFE7-4BB6-BEC2-4F9CFBD7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39" y="4969565"/>
            <a:ext cx="2965885" cy="16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2448272"/>
            <a:ext cx="88100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다양하게 활용 가능하며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성능을 보여주는 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</a:t>
            </a:r>
            <a:endParaRPr lang="en-US" altLang="ko-KR" sz="18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센서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3D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구성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Matterport3D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Gibson V1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 모두 렌더링이 가능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다른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가상환경 데이터셋도 지원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OpenAI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Gym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같은 하이 레벨 라이브러리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제공합니다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53787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Habitat-Sim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A6225C9-8701-47B1-BA14-ADCDEDF0E733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701345F-B47D-44FE-91DC-9657141695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9D5A6A9-4FFE-4A17-B13F-D696D1FF3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1100" b="30992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195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1500106"/>
            <a:ext cx="8810045" cy="2957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 high-performance physics-enabled 3D simulator with support for:</a:t>
            </a:r>
          </a:p>
          <a:p>
            <a:pPr algn="l">
              <a:lnSpc>
                <a:spcPct val="150000"/>
              </a:lnSpc>
            </a:pPr>
            <a:r>
              <a:rPr lang="ko-KR" altLang="en-US" dirty="0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실내외 공간의 </a:t>
            </a:r>
            <a:r>
              <a:rPr lang="en-US" altLang="ko-KR" dirty="0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dirty="0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스캔 데이터셋 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(e.g.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2"/>
              </a:rPr>
              <a:t>HM3D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3"/>
              </a:rPr>
              <a:t>MatterPort3D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4"/>
              </a:rPr>
              <a:t>Gibson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5"/>
              </a:rPr>
              <a:t>Replica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공간 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CAD </a:t>
            </a:r>
            <a:r>
              <a:rPr lang="ko-KR" altLang="en-US" dirty="0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모델과 </a:t>
            </a:r>
            <a:r>
              <a:rPr lang="ko-KR" altLang="en-US" dirty="0" err="1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조각별</a:t>
            </a:r>
            <a:r>
              <a:rPr lang="ko-KR" altLang="en-US" dirty="0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강체 오브젝트 데이터셋</a:t>
            </a:r>
            <a:endParaRPr lang="en-US" altLang="ko-KR" dirty="0">
              <a:solidFill>
                <a:srgbClr val="171717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(e.g. </a:t>
            </a:r>
            <a:r>
              <a:rPr lang="en-US" altLang="ko-KR" b="0" i="0" dirty="0" err="1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6"/>
              </a:rPr>
              <a:t>ReplicaCAD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7"/>
              </a:rPr>
              <a:t>YCB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8"/>
              </a:rPr>
              <a:t>Google Scanned Objects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Configurable sensors (RGB-D cameras, </a:t>
            </a:r>
            <a:r>
              <a:rPr lang="en-US" altLang="ko-KR" b="0" i="0" dirty="0" err="1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egomotion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sensing)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URDF </a:t>
            </a:r>
            <a:r>
              <a:rPr lang="ko-KR" altLang="en-US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형식의 로봇 모델들 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이동식 로봇 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9"/>
              </a:rPr>
              <a:t>Fetch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 err="1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고정팔</a:t>
            </a:r>
            <a:r>
              <a:rPr lang="ko-KR" altLang="en-US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로봇</a:t>
            </a:r>
            <a:r>
              <a:rPr lang="en-US" altLang="ko-KR" b="0" i="0" dirty="0" err="1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10"/>
              </a:rPr>
              <a:t>Franka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rgbClr val="171717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사족보행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 </a:t>
            </a:r>
            <a:r>
              <a:rPr lang="en-US" altLang="ko-KR" b="0" i="0" dirty="0" err="1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11"/>
              </a:rPr>
              <a:t>AlienGo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Rigid-body mechanics (via </a:t>
            </a:r>
            <a:r>
              <a:rPr lang="en-US" altLang="ko-KR" b="0" i="0" dirty="0">
                <a:solidFill>
                  <a:srgbClr val="478CC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  <a:hlinkClick r:id="rId12"/>
              </a:rPr>
              <a:t>Bullet</a:t>
            </a:r>
            <a:r>
              <a:rPr lang="en-US" altLang="ko-KR" b="0" i="0" dirty="0">
                <a:solidFill>
                  <a:srgbClr val="171717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53787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Habitat-Sim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10268781" y="6550223"/>
            <a:ext cx="1923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https://aihabitat.org/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C1952DC-005F-43EC-BFA7-BD2F5674AE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88587" y="4457198"/>
            <a:ext cx="4195223" cy="235981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962FD59-7E79-4EF8-8AD2-4DA1AA020B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1315" y="4457198"/>
            <a:ext cx="5522602" cy="211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5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1500106"/>
            <a:ext cx="8810045" cy="2544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ReplicaCAD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아티스틱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오브젝트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2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개폐가 가능한 캐비닛 및 서랍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</a:p>
          <a:p>
            <a:pPr algn="just">
              <a:lnSpc>
                <a:spcPct val="150000"/>
              </a:lnSpc>
            </a:pPr>
            <a:r>
              <a:rPr lang="en-US" altLang="ko-KR" sz="12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예술가가 작성한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세트가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 8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GPU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노드 상에서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25,000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시뮬레이션 스텝을 수행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물리적 효과를 지원하는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 Home Assistant Benchmark(HAB):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모바일 조작 기능을 테스트하는 보조 로봇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집 정리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식료품 준비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테이블 세트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공통 작업을 포함</a:t>
            </a:r>
            <a:endParaRPr lang="en-US" altLang="ko-KR" b="0" i="0" dirty="0">
              <a:solidFill>
                <a:srgbClr val="171717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53787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Habitat-Sim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4913906" y="6550223"/>
            <a:ext cx="7017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Habitat 2.0: Training Home Assistants to Rearrange their Habitat (arXiv:2106.14405)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380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17735" y="2448272"/>
            <a:ext cx="88100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정확도의 시각화 기반 실내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(indoor)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오브젝트 사이의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높은 수준의 물리 역학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(physical dynamics)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제공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Gibson V1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향상한 버전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역동적인 가상 환경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렌더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(render)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가능한 새로운 렌더링 엔진을 탑재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또한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Gibson V1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기반으로 설계되었기 때문에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카테고리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의자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책상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문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소파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식탁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1984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상호작용 가능한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모델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106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씬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(scenes)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 형태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가상 환경을 사용하는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AI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시뮬레이터에 도움이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됨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로봇 형태의 에이전트인 </a:t>
            </a:r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MuJoCo's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휴머노이드와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Ant, Freight, </a:t>
            </a:r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JackRabbot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V1, TurtleBot V2, </a:t>
            </a:r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Minitaur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and Fetch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등을 제공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F523F-67F2-4DC0-A03F-E3435ADB861A}"/>
              </a:ext>
            </a:extLst>
          </p:cNvPr>
          <p:cNvSpPr txBox="1"/>
          <p:nvPr/>
        </p:nvSpPr>
        <p:spPr>
          <a:xfrm>
            <a:off x="3164369" y="609600"/>
            <a:ext cx="1778051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A2B7F8-D0B2-4E97-82AD-83F7D490C128}"/>
              </a:ext>
            </a:extLst>
          </p:cNvPr>
          <p:cNvGrpSpPr/>
          <p:nvPr/>
        </p:nvGrpSpPr>
        <p:grpSpPr>
          <a:xfrm>
            <a:off x="3071102" y="1379895"/>
            <a:ext cx="8903312" cy="787615"/>
            <a:chOff x="3011285" y="3983969"/>
            <a:chExt cx="8903312" cy="78761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B9DF344-FDF3-4796-A33F-ADB97159D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2A50C61-2611-4B1D-A7A9-EAEF66300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026" b="14241"/>
            <a:stretch/>
          </p:blipFill>
          <p:spPr>
            <a:xfrm>
              <a:off x="3011285" y="4397143"/>
              <a:ext cx="8903312" cy="3744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870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4913906" y="6550223"/>
            <a:ext cx="7017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https://svl.stanford.edu/igibson/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CE5E3-33BD-463E-A4A1-9B5EB77A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109" y="1089892"/>
            <a:ext cx="5793371" cy="2828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87DEE5F-EC72-4776-A748-EA710C839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980" y="3681553"/>
            <a:ext cx="5868660" cy="2956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38558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2.0</a:t>
            </a:r>
          </a:p>
        </p:txBody>
      </p:sp>
    </p:spTree>
    <p:extLst>
      <p:ext uri="{BB962C8B-B14F-4D97-AF65-F5344CB8AC3E}">
        <p14:creationId xmlns:p14="http://schemas.microsoft.com/office/powerpoint/2010/main" val="276163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5004861" y="6248440"/>
            <a:ext cx="7017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https://svl.stanford.edu/igibson/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38558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2.0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47D26E0-C462-4105-B6B2-BDBA0B179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69" y="1360195"/>
            <a:ext cx="6051465" cy="4747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65360D-AF4D-49A1-B881-590AEBF72C2A}"/>
              </a:ext>
            </a:extLst>
          </p:cNvPr>
          <p:cNvSpPr txBox="1"/>
          <p:nvPr/>
        </p:nvSpPr>
        <p:spPr>
          <a:xfrm>
            <a:off x="9121732" y="2598399"/>
            <a:ext cx="27972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오픈 소스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시뮬레이션 환경인 </a:t>
            </a:r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2.0 </a:t>
            </a:r>
          </a:p>
          <a:p>
            <a:endParaRPr lang="en-US" altLang="ko-KR" sz="1600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온도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습도 수준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청결 수준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r>
              <a:rPr lang="ko-KR" altLang="en-US" sz="1600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토글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슬라이스 상태를 </a:t>
            </a:r>
            <a:endParaRPr lang="en-US" altLang="ko-KR" sz="1600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포함한 객체 상태를 지원 </a:t>
            </a:r>
            <a:endParaRPr lang="en-US" altLang="ko-KR" sz="1600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600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2.0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에는 </a:t>
            </a:r>
            <a:endParaRPr lang="en-US" altLang="ko-KR" sz="1600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가상현실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(VR) 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인터페이스가 포함 </a:t>
            </a:r>
            <a:endParaRPr lang="en-US" altLang="ko-KR" sz="1600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인간의 데모를 수집하고 모방 학습에 사용가능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 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4A4A53-ED44-4351-A193-DBE8A21EDA6C}"/>
              </a:ext>
            </a:extLst>
          </p:cNvPr>
          <p:cNvSpPr txBox="1"/>
          <p:nvPr/>
        </p:nvSpPr>
        <p:spPr>
          <a:xfrm>
            <a:off x="2679590" y="6541640"/>
            <a:ext cx="9342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2.0: Object-Centric Simulation for Robot Learning of Everyday Household Tasks (</a:t>
            </a:r>
            <a:r>
              <a:rPr lang="en-US" altLang="ko-KR" sz="1400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arXiv:2108:03272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375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545007C3-F08F-4F67-BE1A-008F1F8F3EC2}"/>
              </a:ext>
            </a:extLst>
          </p:cNvPr>
          <p:cNvSpPr/>
          <p:nvPr/>
        </p:nvSpPr>
        <p:spPr>
          <a:xfrm>
            <a:off x="396240" y="1158240"/>
            <a:ext cx="11399520" cy="569976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E14A9F-0272-4972-BFEE-3977F23FD958}"/>
              </a:ext>
            </a:extLst>
          </p:cNvPr>
          <p:cNvSpPr txBox="1"/>
          <p:nvPr/>
        </p:nvSpPr>
        <p:spPr>
          <a:xfrm>
            <a:off x="4027164" y="296466"/>
            <a:ext cx="41376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ko-KR" altLang="en-US" sz="5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645B212-4E27-49AF-A460-51F431BC0492}"/>
              </a:ext>
            </a:extLst>
          </p:cNvPr>
          <p:cNvSpPr/>
          <p:nvPr/>
        </p:nvSpPr>
        <p:spPr>
          <a:xfrm>
            <a:off x="2240280" y="2068516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57761-0725-49DC-8169-29F42154E8E3}"/>
              </a:ext>
            </a:extLst>
          </p:cNvPr>
          <p:cNvSpPr txBox="1"/>
          <p:nvPr/>
        </p:nvSpPr>
        <p:spPr>
          <a:xfrm>
            <a:off x="5233087" y="2068516"/>
            <a:ext cx="1733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Introduction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C40BA06-D88B-4C34-8F90-BE26383298E7}"/>
              </a:ext>
            </a:extLst>
          </p:cNvPr>
          <p:cNvSpPr/>
          <p:nvPr/>
        </p:nvSpPr>
        <p:spPr>
          <a:xfrm>
            <a:off x="2240271" y="3186908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208268-F869-49B8-AA72-C7293411F73E}"/>
              </a:ext>
            </a:extLst>
          </p:cNvPr>
          <p:cNvSpPr txBox="1"/>
          <p:nvPr/>
        </p:nvSpPr>
        <p:spPr>
          <a:xfrm>
            <a:off x="4651197" y="3186908"/>
            <a:ext cx="28972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Features of Simulator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37B330-F2CF-46BC-B820-49D5A29660F3}"/>
              </a:ext>
            </a:extLst>
          </p:cNvPr>
          <p:cNvSpPr/>
          <p:nvPr/>
        </p:nvSpPr>
        <p:spPr>
          <a:xfrm>
            <a:off x="2236440" y="4238952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4EFBEF-7B75-4983-AE1A-B616F18AEB3E}"/>
              </a:ext>
            </a:extLst>
          </p:cNvPr>
          <p:cNvSpPr txBox="1"/>
          <p:nvPr/>
        </p:nvSpPr>
        <p:spPr>
          <a:xfrm>
            <a:off x="4451640" y="4238952"/>
            <a:ext cx="3288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Comparison of Simulator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84AD41-DB64-4DA5-B7A7-9EE97E2B3087}"/>
              </a:ext>
            </a:extLst>
          </p:cNvPr>
          <p:cNvSpPr/>
          <p:nvPr/>
        </p:nvSpPr>
        <p:spPr>
          <a:xfrm>
            <a:off x="2236440" y="5324070"/>
            <a:ext cx="777240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895675-38C9-4541-AD76-E3069DF01741}"/>
              </a:ext>
            </a:extLst>
          </p:cNvPr>
          <p:cNvSpPr txBox="1"/>
          <p:nvPr/>
        </p:nvSpPr>
        <p:spPr>
          <a:xfrm>
            <a:off x="5048918" y="5324070"/>
            <a:ext cx="2094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latin typeface="나눔스퀘어OTF ExtraBold" panose="020B0600000101010101" pitchFamily="34" charset="-127"/>
                <a:ea typeface="나눔스퀘어OTF ExtraBold" panose="020B0600000101010101" pitchFamily="34" charset="-127"/>
              </a:rPr>
              <a:t>Research Tasks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0ADBF32B-6AD5-4AAC-B80B-B20B834F0BB8}"/>
              </a:ext>
            </a:extLst>
          </p:cNvPr>
          <p:cNvGrpSpPr/>
          <p:nvPr/>
        </p:nvGrpSpPr>
        <p:grpSpPr>
          <a:xfrm>
            <a:off x="2029810" y="2000250"/>
            <a:ext cx="556829" cy="501650"/>
            <a:chOff x="2029810" y="2069181"/>
            <a:chExt cx="556829" cy="501650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127E39F5-CABB-45EF-A5AA-C432565D77A2}"/>
                </a:ext>
              </a:extLst>
            </p:cNvPr>
            <p:cNvSpPr/>
            <p:nvPr/>
          </p:nvSpPr>
          <p:spPr>
            <a:xfrm>
              <a:off x="2057400" y="2069181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31C01A7-2B5B-4923-B5A0-76D22B3F20C4}"/>
                </a:ext>
              </a:extLst>
            </p:cNvPr>
            <p:cNvSpPr txBox="1"/>
            <p:nvPr/>
          </p:nvSpPr>
          <p:spPr>
            <a:xfrm>
              <a:off x="2029810" y="2122684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01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EB69E20-AEEB-447E-8CC9-34258548E8BA}"/>
              </a:ext>
            </a:extLst>
          </p:cNvPr>
          <p:cNvGrpSpPr/>
          <p:nvPr/>
        </p:nvGrpSpPr>
        <p:grpSpPr>
          <a:xfrm>
            <a:off x="2029808" y="3131058"/>
            <a:ext cx="556829" cy="501650"/>
            <a:chOff x="2029808" y="3131058"/>
            <a:chExt cx="556829" cy="501650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27A92B2-149E-4A73-A469-00DBFD64171F}"/>
                </a:ext>
              </a:extLst>
            </p:cNvPr>
            <p:cNvSpPr/>
            <p:nvPr/>
          </p:nvSpPr>
          <p:spPr>
            <a:xfrm>
              <a:off x="2057399" y="3131058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FEE2EF0-111E-4D0E-AFA3-F0B6252FA205}"/>
                </a:ext>
              </a:extLst>
            </p:cNvPr>
            <p:cNvSpPr txBox="1"/>
            <p:nvPr/>
          </p:nvSpPr>
          <p:spPr>
            <a:xfrm>
              <a:off x="2029808" y="3184096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02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29F801F-3D17-4B1E-8CAF-867BA754A803}"/>
              </a:ext>
            </a:extLst>
          </p:cNvPr>
          <p:cNvGrpSpPr/>
          <p:nvPr/>
        </p:nvGrpSpPr>
        <p:grpSpPr>
          <a:xfrm>
            <a:off x="2029808" y="4185976"/>
            <a:ext cx="556829" cy="501650"/>
            <a:chOff x="2029808" y="4185976"/>
            <a:chExt cx="556829" cy="501650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D5C0B2E-B384-4047-8963-C4A51A895792}"/>
                </a:ext>
              </a:extLst>
            </p:cNvPr>
            <p:cNvSpPr/>
            <p:nvPr/>
          </p:nvSpPr>
          <p:spPr>
            <a:xfrm>
              <a:off x="2057399" y="4185976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FBBF20-FC3D-474F-8FB0-8CDDC474B43F}"/>
                </a:ext>
              </a:extLst>
            </p:cNvPr>
            <p:cNvSpPr txBox="1"/>
            <p:nvPr/>
          </p:nvSpPr>
          <p:spPr>
            <a:xfrm>
              <a:off x="2029808" y="4235486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03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0D4FB40-2F2A-4B2A-8180-72D42F0BF69A}"/>
              </a:ext>
            </a:extLst>
          </p:cNvPr>
          <p:cNvGrpSpPr/>
          <p:nvPr/>
        </p:nvGrpSpPr>
        <p:grpSpPr>
          <a:xfrm>
            <a:off x="2029808" y="5271163"/>
            <a:ext cx="556829" cy="501650"/>
            <a:chOff x="2029808" y="5271163"/>
            <a:chExt cx="556829" cy="501650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F30DEB6A-8EC1-4D26-970C-56C7E50C4B03}"/>
                </a:ext>
              </a:extLst>
            </p:cNvPr>
            <p:cNvSpPr/>
            <p:nvPr/>
          </p:nvSpPr>
          <p:spPr>
            <a:xfrm>
              <a:off x="2057400" y="5271163"/>
              <a:ext cx="501650" cy="50165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2FEE6DD-D0B7-456D-93EC-0A11AE41D82D}"/>
                </a:ext>
              </a:extLst>
            </p:cNvPr>
            <p:cNvSpPr txBox="1"/>
            <p:nvPr/>
          </p:nvSpPr>
          <p:spPr>
            <a:xfrm>
              <a:off x="2029808" y="5335325"/>
              <a:ext cx="5568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pc="-150" dirty="0">
                  <a:solidFill>
                    <a:schemeClr val="bg1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04</a:t>
              </a:r>
              <a:endParaRPr lang="ko-KR" altLang="en-US" spc="-15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C7AC3A0-97B9-43D4-BD99-6AC3B28A2776}"/>
              </a:ext>
            </a:extLst>
          </p:cNvPr>
          <p:cNvSpPr txBox="1"/>
          <p:nvPr/>
        </p:nvSpPr>
        <p:spPr>
          <a:xfrm>
            <a:off x="4718890" y="2487964"/>
            <a:ext cx="2807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대한 연구 동향</a:t>
            </a:r>
            <a:endParaRPr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04DA19D-941C-4857-8942-260BACD248C5}"/>
              </a:ext>
            </a:extLst>
          </p:cNvPr>
          <p:cNvSpPr txBox="1"/>
          <p:nvPr/>
        </p:nvSpPr>
        <p:spPr>
          <a:xfrm>
            <a:off x="3672134" y="3606356"/>
            <a:ext cx="49010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 Simulator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를 평가하는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7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, 3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가지 특징들</a:t>
            </a:r>
            <a:endParaRPr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732B5B-6596-413E-BF84-8EBA67F7082B}"/>
              </a:ext>
            </a:extLst>
          </p:cNvPr>
          <p:cNvSpPr txBox="1"/>
          <p:nvPr/>
        </p:nvSpPr>
        <p:spPr>
          <a:xfrm>
            <a:off x="3723438" y="4658400"/>
            <a:ext cx="47984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연구 분야에 사용되는 </a:t>
            </a:r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Simulator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들의 비교</a:t>
            </a:r>
            <a:endParaRPr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9CC4FD-061E-4EB1-9FE9-5E15619E8A2B}"/>
              </a:ext>
            </a:extLst>
          </p:cNvPr>
          <p:cNvSpPr txBox="1"/>
          <p:nvPr/>
        </p:nvSpPr>
        <p:spPr>
          <a:xfrm>
            <a:off x="4520133" y="5743520"/>
            <a:ext cx="32050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 </a:t>
            </a:r>
            <a:r>
              <a:rPr lang="ko-KR" altLang="en-US" sz="15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분야의 주요 연구 과제</a:t>
            </a:r>
            <a:endParaRPr lang="en-US" altLang="ko-KR" sz="15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3958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93815" y="2448272"/>
            <a:ext cx="881004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SimulAted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Part-based Interactive Environment</a:t>
            </a: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현실적이고 물리적인 대화형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(interactive)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환경</a:t>
            </a:r>
            <a:endParaRPr lang="en-US" altLang="ko-KR" sz="18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PartNet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-Mobility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데이터셋을 사용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Robot Operating System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(ROS)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인터페이스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사용하는 에이전트를 제공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ROS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레벨의 추상적 개념을 지원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다이렉트 포스 컨트롤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ROS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컨트롤러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모션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플레닝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인터페이스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강화 학습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사용하기 적합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1787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 SAPIEN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D2F6DA-019E-4B32-AB27-0D22D3A119D1}"/>
              </a:ext>
            </a:extLst>
          </p:cNvPr>
          <p:cNvGrpSpPr/>
          <p:nvPr/>
        </p:nvGrpSpPr>
        <p:grpSpPr>
          <a:xfrm>
            <a:off x="3071102" y="1379895"/>
            <a:ext cx="8964775" cy="640620"/>
            <a:chOff x="3011285" y="3983969"/>
            <a:chExt cx="8964775" cy="64062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D15A500-FDFD-4164-AE7A-E2FBFC284A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0AEFC942-75C6-4ABF-8F45-3B68037E9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2" t="83902" r="-672" b="8190"/>
            <a:stretch/>
          </p:blipFill>
          <p:spPr>
            <a:xfrm>
              <a:off x="3072748" y="4457612"/>
              <a:ext cx="8903312" cy="16697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7E88234-9E75-4FE1-9CC7-C0E3133E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23" y="4420613"/>
            <a:ext cx="2656562" cy="233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17735" y="2105771"/>
            <a:ext cx="8810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최근에 만들어진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대화형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AI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실내와 실외 모두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photo-realistic Scenes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설정이 가능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 게임 엔진을 사용하며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카테고리의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이상의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오브젝트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그러나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rigid-body physics, soft-body physics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높은 수준의 물리 엔진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</a:t>
            </a: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사용자는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아바타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VR 3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가지로 상호작용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멀티 에이전트 세팅이 가능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가장 진보된 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AI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시뮬레이터이지만 아직 많은 한계점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가지고 있음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로우 레벨로 조작하는 로봇 아바타나 관절 오브젝트들은 부족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729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9. </a:t>
            </a:r>
            <a:r>
              <a:rPr lang="en-US" altLang="ko-KR" sz="28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ThreeDWorld</a:t>
            </a:r>
            <a:endParaRPr lang="en-US" altLang="ko-KR" sz="28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975206-2939-4AC9-8801-5426A4EA9279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03FE74F-25E0-4260-A1DB-5252550D8D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6B791B8-C792-423C-A5BC-8B24B0785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092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47461A5-EBC2-425A-989D-C624BC8B3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369" y="5039142"/>
            <a:ext cx="3814478" cy="190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8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7FC6F-F601-4E7C-A459-7C73228A1885}"/>
              </a:ext>
            </a:extLst>
          </p:cNvPr>
          <p:cNvSpPr txBox="1"/>
          <p:nvPr/>
        </p:nvSpPr>
        <p:spPr>
          <a:xfrm>
            <a:off x="934555" y="1916141"/>
            <a:ext cx="13901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spc="-3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7000" spc="-3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AB2C7-4C04-4B59-BBD5-80553B00D615}"/>
              </a:ext>
            </a:extLst>
          </p:cNvPr>
          <p:cNvSpPr txBox="1"/>
          <p:nvPr/>
        </p:nvSpPr>
        <p:spPr>
          <a:xfrm>
            <a:off x="985049" y="3154680"/>
            <a:ext cx="2742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Research</a:t>
            </a:r>
            <a:r>
              <a:rPr lang="ko-KR" altLang="en-US" sz="3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 </a:t>
            </a:r>
            <a:r>
              <a:rPr lang="en-US" altLang="ko-KR" sz="3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Tasks</a:t>
            </a:r>
            <a:endParaRPr lang="ko-KR" altLang="en-US" sz="3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44A4F-7E39-4F83-A47A-DD42B751BE06}"/>
              </a:ext>
            </a:extLst>
          </p:cNvPr>
          <p:cNvSpPr txBox="1"/>
          <p:nvPr/>
        </p:nvSpPr>
        <p:spPr>
          <a:xfrm>
            <a:off x="985049" y="3671963"/>
            <a:ext cx="2807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대한 연구 동향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FC04D8-4829-4AD4-BB46-A0C0BC374B74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3727916" y="3429001"/>
            <a:ext cx="7178844" cy="26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226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6963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Navigation with Priors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의미적 지식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주입하거나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입력형태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사전에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받는 것에 집중한다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지식그래프나 오디오 입력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으로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아무 환경에서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EAI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에이전트의 네비게이션 작업훈련을 돕는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것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 reinforcement learning framework: 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인공 에이전트가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사람같은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의미적</a:t>
            </a:r>
            <a:r>
              <a:rPr lang="en-US" altLang="ko-KR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기능적 사전지식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이용해서 에이전트가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미지의 환경에서 본 적 없는 객체를 찾아가고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찾아내기위한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학습할 수 있음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보여주었다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1607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6963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Navigation with Priors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사람이 물건을 찾기 위해서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논리적 위치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(ex. </a:t>
            </a:r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과일은 냉장고에 있다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보는 경향이 있는데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이러한 지식은 그래프 네트워크에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인코딩되어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프레임워크 상에서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진행된다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인간은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인식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소리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나는 물체의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물리적 위치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대응시키는 능력이 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소리나는 물체를 찾기 위해서는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비전과 소리신호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모두 감지해야 한다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오디오 신호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+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물리적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위치찾기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비전 인식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매핑기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소리 인식 모듈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dynamic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경로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플래너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7885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826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Vision-and-Language Navigation (VLN)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에이전트가 자연어 명령어를 따라서 환경을 탐사하도록 학습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&lt;challenging point&gt;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장면정보와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연속적으로 받아내야 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에이전트가 과거 액션과 명령어에 기반해서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미래의 액션을 예측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해야 함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FD034BB6-53F0-4107-A42A-3713589E4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87635"/>
              </p:ext>
            </p:extLst>
          </p:nvPr>
        </p:nvGraphicFramePr>
        <p:xfrm>
          <a:off x="3298568" y="3173298"/>
          <a:ext cx="8128000" cy="19253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4674">
                  <a:extLst>
                    <a:ext uri="{9D8B030D-6E8A-4147-A177-3AD203B41FA5}">
                      <a16:colId xmlns:a16="http://schemas.microsoft.com/office/drawing/2014/main" val="2004904430"/>
                    </a:ext>
                  </a:extLst>
                </a:gridCol>
                <a:gridCol w="3687166">
                  <a:extLst>
                    <a:ext uri="{9D8B030D-6E8A-4147-A177-3AD203B41FA5}">
                      <a16:colId xmlns:a16="http://schemas.microsoft.com/office/drawing/2014/main" val="3181281567"/>
                    </a:ext>
                  </a:extLst>
                </a:gridCol>
                <a:gridCol w="3456160">
                  <a:extLst>
                    <a:ext uri="{9D8B030D-6E8A-4147-A177-3AD203B41FA5}">
                      <a16:colId xmlns:a16="http://schemas.microsoft.com/office/drawing/2014/main" val="4193085413"/>
                    </a:ext>
                  </a:extLst>
                </a:gridCol>
              </a:tblGrid>
              <a:tr h="272546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VLN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Visual QA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4505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공통점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시각기반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순서에 따라 트랜스코딩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130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차이점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더 작업이 오래 걸림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비전데이터 입력이 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끊임없이 제공되어야 하고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카메라 시점을 변경하는 기능도 필요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하나의 입력 질문을 받아서 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effectLst/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답을 생성한다</a:t>
                      </a:r>
                      <a:r>
                        <a:rPr lang="en-US" altLang="ko-KR" sz="1800" b="0" kern="1200" dirty="0">
                          <a:solidFill>
                            <a:schemeClr val="tx1"/>
                          </a:solidFill>
                          <a:effectLst/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.</a:t>
                      </a:r>
                      <a:endParaRPr lang="ko-KR" altLang="en-US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95897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ECF21C4-DFDA-4AAA-A289-99B97F37C30D}"/>
              </a:ext>
            </a:extLst>
          </p:cNvPr>
          <p:cNvSpPr txBox="1"/>
          <p:nvPr/>
        </p:nvSpPr>
        <p:spPr>
          <a:xfrm>
            <a:off x="3164368" y="5522250"/>
            <a:ext cx="88100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진보된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recurrent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신경망 기법으로 시각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자연어를 공동해석기법과 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 3D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환경에서 탐사하고 작업을 작업기반 명령어 프로세스로 간단화 하게 디자인된 데이터셋이 사용된다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591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8262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Vision-and-Language Navigation (VLN)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Auxiliary Reasoning Navigation framework 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 추론 탐사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VLN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접근법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 추론탐사의 </a:t>
            </a:r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과제</a:t>
            </a:r>
          </a:p>
          <a:p>
            <a:endParaRPr lang="ko-KR" altLang="en-US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(1) trajectory retelling: 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행위 설명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(2) process estimation: 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과정 추측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(3) angle prediction: 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다음 방향 예측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(4) cross-modal matching: 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교차 양상 정합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에이전트는 과거의 액션을 추론하고 미래의 정보를 예측한다</a:t>
            </a:r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244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628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</a:t>
            </a:r>
            <a:r>
              <a:rPr lang="en-US" altLang="ko-KR" sz="2400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Vision-dialog navigation </a:t>
            </a:r>
            <a:endParaRPr lang="en-US" altLang="ko-KR" sz="2400" b="1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Vision-dialog navigation (VLN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확장판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길찾기에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도움이 될 수 있는 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일정한 </a:t>
            </a:r>
            <a:r>
              <a:rPr lang="ko-KR" altLang="en-US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 대화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하는 능력을 기르도록 학습한다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연구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[60]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Cross-Modal Memory Network(CMN)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사용한다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이것은 별도의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 메모리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 메모리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모듈을 통해서 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이전 네비게이션 액션과 관련된 유용한 정보를 기억하고 이해한다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2509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27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Evaluation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3334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</a:t>
            </a:r>
            <a:endParaRPr lang="en-US" altLang="ko-KR" b="1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Success weighted by (normalized inverse) path length (SPL)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성공률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제한 예산 안에 에이전트가 목표에 도달한 에피소드 비율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예측된 경로와 성공한 에피소드에서 계산된 최단경로 길이의 비율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성공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길찾기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오차 길이 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(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에이전트의 최종 위치와 가까운 객체나 목표 위치주변 성공 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threshold</a:t>
            </a:r>
            <a:r>
              <a:rPr lang="ko-KR" altLang="en-US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경계사이의 거리</a:t>
            </a:r>
            <a:r>
              <a:rPr lang="en-US" altLang="ko-KR" sz="1600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0A0B09A-438A-4F35-8BA5-23C15CFFC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880" y="1799723"/>
            <a:ext cx="2375022" cy="4318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CEF036-FB3C-47AE-AEAE-1C0B37DF3DF2}"/>
              </a:ext>
            </a:extLst>
          </p:cNvPr>
          <p:cNvSpPr txBox="1"/>
          <p:nvPr/>
        </p:nvSpPr>
        <p:spPr>
          <a:xfrm>
            <a:off x="5383617" y="2311364"/>
            <a:ext cx="8058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 success indicator for episode </a:t>
            </a:r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pi is the agent’s path length, li 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1959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27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Evaluation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545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Vision-and-Language Navigation (VLN)</a:t>
            </a: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oracle success rate</a:t>
            </a:r>
          </a:p>
          <a:p>
            <a:pPr algn="l">
              <a:lnSpc>
                <a:spcPct val="150000"/>
              </a:lnSpc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에이전트가 궤도 상에서 목표와 가장 가까운 지점들에 멈추는 비율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trajectory length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궤도 길이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ko-KR" altLang="en-US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VLN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SPL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제일 좋은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메트릭이다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목표뿐만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아니라 사용된 경로를 고려한다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4456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7FC6F-F601-4E7C-A459-7C73228A1885}"/>
              </a:ext>
            </a:extLst>
          </p:cNvPr>
          <p:cNvSpPr txBox="1"/>
          <p:nvPr/>
        </p:nvSpPr>
        <p:spPr>
          <a:xfrm>
            <a:off x="934555" y="1916141"/>
            <a:ext cx="13901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spc="-3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7000" spc="-3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AB2C7-4C04-4B59-BBD5-80553B00D615}"/>
              </a:ext>
            </a:extLst>
          </p:cNvPr>
          <p:cNvSpPr txBox="1"/>
          <p:nvPr/>
        </p:nvSpPr>
        <p:spPr>
          <a:xfrm>
            <a:off x="985049" y="3154680"/>
            <a:ext cx="3911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Features of Simulator</a:t>
            </a:r>
            <a:endParaRPr lang="ko-KR" altLang="en-US" sz="3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44A4F-7E39-4F83-A47A-DD42B751BE06}"/>
              </a:ext>
            </a:extLst>
          </p:cNvPr>
          <p:cNvSpPr txBox="1"/>
          <p:nvPr/>
        </p:nvSpPr>
        <p:spPr>
          <a:xfrm>
            <a:off x="985049" y="3671963"/>
            <a:ext cx="2807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대한 연구 동향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FC04D8-4829-4AD4-BB46-A0C0BC374B74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896569" y="3429001"/>
            <a:ext cx="6010191" cy="26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5905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275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Evaluation</a:t>
            </a:r>
            <a:r>
              <a:rPr lang="ko-KR" altLang="en-US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Metric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129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Vision-dialog navigation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성공률과 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오라클 성공률 사용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 progress: the average agent progress towards the goal location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Oracle path success rate: 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최단 경로를 따라 목표와 가장 가까운 지점에서 에이전트가 멈추는 성공 비율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9748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Visual Navigation –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VN</a:t>
            </a:r>
          </a:p>
          <a:p>
            <a:pPr algn="l"/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VE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유사한 데이터셋 사용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r>
              <a:rPr lang="en-US" altLang="ko-KR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Matterport3D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Gibson V1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유명</a:t>
            </a:r>
            <a:endParaRPr lang="en-US" altLang="ko-KR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Gibson V1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 더 작고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짧은 에피소드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시작지점에서 목표지점까지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GDSP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낮다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들이 있다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l"/>
            <a:r>
              <a:rPr lang="en-US" altLang="ko-KR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AI2-THOR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데이터셋도 쓰인다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endParaRPr lang="en-US" altLang="ko-KR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VLN</a:t>
            </a:r>
          </a:p>
          <a:p>
            <a:pPr algn="l"/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좀 다른 유형의 데이터셋 필요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Matterport3D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시뮬레이터에 딸린 </a:t>
            </a:r>
            <a:r>
              <a:rPr lang="en-US" altLang="ko-KR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Room-to-Room(R2R)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 </a:t>
            </a:r>
            <a:endParaRPr lang="en-US" altLang="ko-KR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R2R: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평균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29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단어로 이루어진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21567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i="0" dirty="0" err="1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길찾기</a:t>
            </a:r>
            <a:r>
              <a:rPr lang="ko-KR" altLang="en-US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명령어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포함</a:t>
            </a:r>
            <a:endParaRPr lang="en-US" altLang="ko-KR" i="0" dirty="0">
              <a:solidFill>
                <a:schemeClr val="accent2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endParaRPr lang="en-US" altLang="ko-KR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vision-dialog navigation</a:t>
            </a:r>
          </a:p>
          <a:p>
            <a:pPr algn="l"/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Cooperative Vision-and-Dialog </a:t>
            </a:r>
            <a:r>
              <a:rPr lang="en-US" altLang="ko-KR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Navagation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altLang="ko-KR" b="1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CVDN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</a:t>
            </a:r>
          </a:p>
          <a:p>
            <a:pPr algn="l"/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2050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사람끼리 대화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Matterport3D 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 상에서의 </a:t>
            </a:r>
            <a:r>
              <a:rPr lang="en-US" altLang="ko-KR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7000</a:t>
            </a:r>
            <a:r>
              <a:rPr lang="ko-KR" altLang="en-US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경로</a:t>
            </a:r>
            <a:endParaRPr lang="en-US" altLang="ko-KR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7502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18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Question Answering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45B4E-163D-40CB-9CC1-E5DDFCC552A1}"/>
              </a:ext>
            </a:extLst>
          </p:cNvPr>
          <p:cNvSpPr txBox="1"/>
          <p:nvPr/>
        </p:nvSpPr>
        <p:spPr>
          <a:xfrm>
            <a:off x="3164369" y="1335750"/>
            <a:ext cx="881004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필요한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시각 인식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언어 이해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질의응답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상식 추론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태스크 </a:t>
            </a:r>
            <a:r>
              <a:rPr lang="ko-KR" altLang="en-US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플래닝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goal-driven navigation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EF8B1AE-D67D-4695-AC6F-7C7D778B9D43}"/>
              </a:ext>
            </a:extLst>
          </p:cNvPr>
          <p:cNvGrpSpPr/>
          <p:nvPr/>
        </p:nvGrpSpPr>
        <p:grpSpPr>
          <a:xfrm>
            <a:off x="7477932" y="1452986"/>
            <a:ext cx="4006312" cy="1720312"/>
            <a:chOff x="3525864" y="4262034"/>
            <a:chExt cx="4006312" cy="1720312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C20AD23-304E-42A3-B0DE-002A587DBC10}"/>
                </a:ext>
              </a:extLst>
            </p:cNvPr>
            <p:cNvSpPr/>
            <p:nvPr/>
          </p:nvSpPr>
          <p:spPr>
            <a:xfrm>
              <a:off x="3525864" y="4262034"/>
              <a:ext cx="4006312" cy="1720312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EQA tasks</a:t>
              </a: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9B78460-D94D-4A9B-A98E-35FF9F4BD53F}"/>
                </a:ext>
              </a:extLst>
            </p:cNvPr>
            <p:cNvSpPr/>
            <p:nvPr/>
          </p:nvSpPr>
          <p:spPr>
            <a:xfrm>
              <a:off x="3727342" y="4920712"/>
              <a:ext cx="1503336" cy="945396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Navigation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2D77E8F7-1CD2-43E3-8B93-ACB6F410D511}"/>
                </a:ext>
              </a:extLst>
            </p:cNvPr>
            <p:cNvSpPr/>
            <p:nvPr/>
          </p:nvSpPr>
          <p:spPr>
            <a:xfrm>
              <a:off x="5823229" y="4920712"/>
              <a:ext cx="1503336" cy="945396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QA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6FB83A4-045B-41FA-BA53-CFDFE56C0506}"/>
              </a:ext>
            </a:extLst>
          </p:cNvPr>
          <p:cNvSpPr txBox="1"/>
          <p:nvPr/>
        </p:nvSpPr>
        <p:spPr>
          <a:xfrm>
            <a:off x="3293390" y="3752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02D-68C4-41BD-A7BE-99A4A53484AA}"/>
              </a:ext>
            </a:extLst>
          </p:cNvPr>
          <p:cNvSpPr txBox="1"/>
          <p:nvPr/>
        </p:nvSpPr>
        <p:spPr>
          <a:xfrm>
            <a:off x="3293390" y="3605936"/>
            <a:ext cx="81908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PACMAN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Planner-Controller Navigation Module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 계층을 구성하는 기능을 가진 네비게이션 모듈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플래너에서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행위와 방향을 결정하고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컨트롤러가 각 행위에 따라 얼마나 멀리 움직일지 결정함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Navigation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모듈과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모듈은 따로 개발되고 </a:t>
            </a:r>
            <a:r>
              <a:rPr kumimoji="0" lang="en-US" altLang="ko-K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REINFORCE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합친다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2083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18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Question Answering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B83A4-045B-41FA-BA53-CFDFE56C0506}"/>
              </a:ext>
            </a:extLst>
          </p:cNvPr>
          <p:cNvSpPr txBox="1"/>
          <p:nvPr/>
        </p:nvSpPr>
        <p:spPr>
          <a:xfrm>
            <a:off x="3293390" y="3752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02D-68C4-41BD-A7BE-99A4A53484AA}"/>
              </a:ext>
            </a:extLst>
          </p:cNvPr>
          <p:cNvSpPr txBox="1"/>
          <p:nvPr/>
        </p:nvSpPr>
        <p:spPr>
          <a:xfrm>
            <a:off x="3164369" y="1284694"/>
            <a:ext cx="81908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MT-EQA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&gt; Multi-target embodied QA</a:t>
            </a:r>
          </a:p>
          <a:p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복잡한 </a:t>
            </a:r>
            <a:r>
              <a:rPr kumimoji="0" lang="en-US" altLang="ko-KR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Eqa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여러 타겟을 가지는 질문을 연구한다.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침실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사과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거실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오렌지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보다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 크니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?",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위치찾기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물건 찾기, 비교하기)</a:t>
            </a:r>
            <a:r>
              <a:rPr kumimoji="0" lang="ko-KR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kumimoji="0" lang="ko-KR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IQA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&gt; Interactive </a:t>
            </a:r>
            <a:r>
              <a:rPr lang="en-US" altLang="ko-KR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Questin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Answering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AI2-THOR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환경에서 구현된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작업을 다루는 또 다른 작업이다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EQA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확장판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객체와 상호작용하는 에이전트가 특정 질문에 답하기 위해서 꼭 필요하다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("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냉장고에 달걀이 있니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라는 질문에 답하기 위해서는 냉장고를 열어야 한다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.)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C89CD70-77FC-4037-92B5-631FF729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229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18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Question Answering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B83A4-045B-41FA-BA53-CFDFE56C0506}"/>
              </a:ext>
            </a:extLst>
          </p:cNvPr>
          <p:cNvSpPr txBox="1"/>
          <p:nvPr/>
        </p:nvSpPr>
        <p:spPr>
          <a:xfrm>
            <a:off x="3293390" y="3752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02D-68C4-41BD-A7BE-99A4A53484AA}"/>
              </a:ext>
            </a:extLst>
          </p:cNvPr>
          <p:cNvSpPr txBox="1"/>
          <p:nvPr/>
        </p:nvSpPr>
        <p:spPr>
          <a:xfrm>
            <a:off x="3164369" y="1284694"/>
            <a:ext cx="81908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[64] </a:t>
            </a:r>
            <a:r>
              <a:rPr lang="en-US" altLang="ko-KR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Iqa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Visual question answering in interactive environments&gt;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계층적 상호작용 메모리 연결망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(HIMN)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제안</a:t>
            </a:r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각 하위작업의 복잡성을 줄이는 동시에</a:t>
            </a:r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HIMN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은 다양한 시간 스케일을 통틀어서 </a:t>
            </a:r>
            <a:endParaRPr lang="en-US" altLang="ko-KR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시스템 동작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-apple-system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학습과 추론을 도와주는 제어부의 </a:t>
            </a:r>
            <a:r>
              <a:rPr lang="ko-KR" altLang="en-US" dirty="0">
                <a:solidFill>
                  <a:srgbClr val="333333"/>
                </a:solidFill>
                <a:latin typeface="-apple-system"/>
              </a:rPr>
              <a:t>계층이다</a:t>
            </a:r>
            <a:r>
              <a:rPr lang="en-US" altLang="ko-KR" dirty="0">
                <a:solidFill>
                  <a:srgbClr val="333333"/>
                </a:solidFill>
                <a:latin typeface="-apple-system"/>
              </a:rPr>
              <a:t>.</a:t>
            </a:r>
          </a:p>
          <a:p>
            <a:endParaRPr lang="ko-KR" altLang="en-US" dirty="0">
              <a:solidFill>
                <a:srgbClr val="333333"/>
              </a:solidFill>
              <a:latin typeface="-apple-system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-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자기중심적 공간 게이트 반복 유닛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(GRU):</a:t>
            </a:r>
            <a:b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</a:b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환경의 공간 의미적 정보를 얻기 위한 메모리 유닛으로서 반응한다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.</a:t>
            </a:r>
          </a:p>
          <a:p>
            <a:b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</a:br>
            <a:r>
              <a:rPr lang="ko-KR" altLang="en-US" dirty="0" err="1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플래너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 모듈은 다른 모듈에 대한 제어권을 가질 것이다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모듈 목록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:</a:t>
            </a:r>
          </a:p>
          <a:p>
            <a:pPr lvl="1"/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Navigator: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목표로 가는 최단경로를 찾기 위해 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A*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탐색을 돌린다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Scanner: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새 이미지를 찾기 위해 회전을 수행한다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Manipulator: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환경의 상태를 변화시키기 위해 행동을 취한다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.</a:t>
            </a:r>
          </a:p>
          <a:p>
            <a:pPr lvl="1"/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Answerer: AI </a:t>
            </a:r>
            <a:r>
              <a:rPr lang="ko-KR" altLang="en-US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에이전트에게 보낸 질문을 답변한다</a:t>
            </a:r>
            <a:r>
              <a:rPr lang="en-US" altLang="ko-KR" dirty="0">
                <a:solidFill>
                  <a:srgbClr val="333333"/>
                </a:solidFill>
                <a:latin typeface="-apple-system"/>
                <a:ea typeface="나눔스퀘어_ac" panose="020B0600000101010101" pitchFamily="50" charset="-127"/>
              </a:rPr>
              <a:t>.</a:t>
            </a:r>
          </a:p>
          <a:p>
            <a:endParaRPr lang="en-US" altLang="ko-KR" dirty="0">
              <a:solidFill>
                <a:srgbClr val="333333"/>
              </a:solidFill>
              <a:latin typeface="-apple-system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-apple-system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C89CD70-77FC-4037-92B5-631FF729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9232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518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Question Answering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B83A4-045B-41FA-BA53-CFDFE56C0506}"/>
              </a:ext>
            </a:extLst>
          </p:cNvPr>
          <p:cNvSpPr txBox="1"/>
          <p:nvPr/>
        </p:nvSpPr>
        <p:spPr>
          <a:xfrm>
            <a:off x="3293390" y="3752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02D-68C4-41BD-A7BE-99A4A53484AA}"/>
              </a:ext>
            </a:extLst>
          </p:cNvPr>
          <p:cNvSpPr txBox="1"/>
          <p:nvPr/>
        </p:nvSpPr>
        <p:spPr>
          <a:xfrm>
            <a:off x="3164369" y="1284694"/>
            <a:ext cx="819085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&lt;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[65]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Multi-agent embodied question answering in interactive environments&gt;</a:t>
            </a:r>
          </a:p>
          <a:p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 에이전트 관점에서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연구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일부 에이전트는 질문에 답하기 위해 협력해서 상호작용하는 장면을 탐색했다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[65]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여러 에이전트와 공유되어 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장면을 먼저 재구성하고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QA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수행할 수 있도록 다층 구조로 되어있고 </a:t>
            </a: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Scene</a:t>
            </a:r>
            <a:r>
              <a:rPr lang="ko-KR" altLang="en-US" dirty="0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err="1">
                <a:solidFill>
                  <a:srgbClr val="333333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memomry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로써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sementic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memory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제안했다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dirty="0">
              <a:solidFill>
                <a:srgbClr val="333333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C89CD70-77FC-4037-92B5-631FF729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208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841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Question Answering- Evaluation Metrics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B83A4-045B-41FA-BA53-CFDFE56C0506}"/>
              </a:ext>
            </a:extLst>
          </p:cNvPr>
          <p:cNvSpPr txBox="1"/>
          <p:nvPr/>
        </p:nvSpPr>
        <p:spPr>
          <a:xfrm>
            <a:off x="3293390" y="3752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02D-68C4-41BD-A7BE-99A4A53484AA}"/>
              </a:ext>
            </a:extLst>
          </p:cNvPr>
          <p:cNvSpPr txBox="1"/>
          <p:nvPr/>
        </p:nvSpPr>
        <p:spPr>
          <a:xfrm>
            <a:off x="3181200" y="2276186"/>
            <a:ext cx="819085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Navigation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성능 평가 방법</a:t>
            </a:r>
          </a:p>
          <a:p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네비게이션 끝단에서 타겟까지의 거리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(=navigation error)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시작점부터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마침점까지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움직일 때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타겟까지의 거리 변화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(=gall process)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에피소드 임의지점에서 타겟까지의 최단거리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최대 에피소드 길이에 도달하기 전에 답변하려고 에이전트가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navigation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종료하는 에피소드의 비율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(%) 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 탐색할 때 제한된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step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초과하지 않고 질문에 대한 정보를 모두 찾아서 탐색을 종료하는 비율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에이전트가 타겟 객체가 있는 방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탐색을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종료하는 질문의 비율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(%)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에이전트가 타겟 객체가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있는방에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한 번이라도 방문하는 질문의 비율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(%)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 객체 집합의 교집합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?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타겟 객체에 대한 합집합의 교차점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Intersection over Union for target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obejct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(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IoU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8. </a:t>
            </a:r>
            <a:r>
              <a:rPr lang="en-US" altLang="ko-KR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IoU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</a:t>
            </a:r>
            <a:r>
              <a:rPr lang="ko-KR" altLang="en-US" sz="16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정답률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9.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에피소드 길이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(=trajectory length)</a:t>
            </a:r>
          </a:p>
          <a:p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1, 2, 9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번은 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VN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작업의 평가기준으로도 쓰인다</a:t>
            </a: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C89CD70-77FC-4037-92B5-631FF729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D83ACC-42CE-471E-B41F-91007966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00" y="1240929"/>
            <a:ext cx="2914800" cy="9271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6CF8074-44B7-442A-84D7-8B9014D26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882" y="2844234"/>
            <a:ext cx="295702" cy="28616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1BDFF65-B657-4951-8E6E-7E3BD9A85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5129" y="3068304"/>
            <a:ext cx="374213" cy="28616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08F36E-6C61-450A-AB4A-EC25A9EA7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0238" y="3354467"/>
            <a:ext cx="492777" cy="2463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3EF06C1-60FF-4073-87FA-9D79633FC7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8067" y="4108474"/>
            <a:ext cx="492777" cy="19639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7963FF0-4571-427F-88E5-2DCFE08620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8970" y="4304871"/>
            <a:ext cx="456790" cy="2463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2353D4CC-D031-4463-8561-870D049D8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6734" y="4577160"/>
            <a:ext cx="456790" cy="28488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58C04BD-B34E-491E-BDB9-5ABDBBC5F3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1549" y="5338437"/>
            <a:ext cx="284491" cy="2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3750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43788" y="3605936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265820" y="3605936"/>
            <a:ext cx="14838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6684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Question Answering- </a:t>
            </a:r>
            <a:r>
              <a:rPr lang="en-US" altLang="ko-KR" sz="2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Datsets</a:t>
            </a:r>
            <a:endParaRPr lang="en-US" altLang="ko-KR" sz="2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B83A4-045B-41FA-BA53-CFDFE56C0506}"/>
              </a:ext>
            </a:extLst>
          </p:cNvPr>
          <p:cNvSpPr txBox="1"/>
          <p:nvPr/>
        </p:nvSpPr>
        <p:spPr>
          <a:xfrm>
            <a:off x="3293390" y="37521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41102D-68C4-41BD-A7BE-99A4A53484AA}"/>
              </a:ext>
            </a:extLst>
          </p:cNvPr>
          <p:cNvSpPr txBox="1"/>
          <p:nvPr/>
        </p:nvSpPr>
        <p:spPr>
          <a:xfrm>
            <a:off x="3164369" y="1284694"/>
            <a:ext cx="81908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EQA</a:t>
            </a:r>
            <a:r>
              <a:rPr lang="ko-KR" altLang="en-US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</a:t>
            </a:r>
            <a:endParaRPr lang="en-US" altLang="ko-KR" b="0" i="0" dirty="0">
              <a:solidFill>
                <a:schemeClr val="accent2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House3D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(SUNCG[33]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데이터셋의 일부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기반이다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(Replica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[107]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비슷한 방과 레이아웃을 종합한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SUNCG)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House3D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SUNCG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정적인 환경을 가상환경으로 변환하는데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</a:p>
          <a:p>
            <a:pPr algn="l"/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에이전트는 물리적 제약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벽을 뚫고 지나가지 못함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가지고 탐사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(NAVIGATE)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에이전트의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language grounding(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자연어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기계어 매핑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상식 추론과 탐사 능력을 테스트하기 위해서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[61]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CLEVER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일련의 프로그램 기능을 사용한다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CLEVER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객체와 객체의 특성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존재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relative preposition?)</a:t>
            </a:r>
            <a:r>
              <a:rPr lang="ko-KR" altLang="en-US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관한 질문과 답변을 합성한다</a:t>
            </a:r>
            <a:r>
              <a:rPr lang="en-US" altLang="ko-KR" b="0" i="0" dirty="0">
                <a:solidFill>
                  <a:schemeClr val="bg1">
                    <a:lumMod val="50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algn="l"/>
            <a:r>
              <a:rPr lang="en-US" altLang="ko-KR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750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환경에서 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5000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질문이 있고 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방 종류와 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45</a:t>
            </a:r>
            <a:r>
              <a:rPr lang="ko-KR" altLang="en-US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가지의 객체가 있다</a:t>
            </a:r>
            <a:r>
              <a:rPr lang="en-US" altLang="ko-KR" b="0" i="0" dirty="0"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/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MT-EQA[63]</a:t>
            </a:r>
            <a:br>
              <a:rPr lang="en-US" altLang="ko-KR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객체의 특성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크기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비교하는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가지의 구성 질문이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IQA [64]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75000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객관식 질문으로 구성된 대규모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데이터셋인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b="0" i="0" dirty="0">
                <a:solidFill>
                  <a:schemeClr val="accent2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IQUAD V1</a:t>
            </a:r>
          </a:p>
          <a:p>
            <a:pPr algn="l"/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IQUAD V1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객체 존재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개수 세기 및 공간 관계에 대한 질문이었다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C89CD70-77FC-4037-92B5-631FF729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49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84568-96C2-4E51-AACB-A50106CFC584}"/>
              </a:ext>
            </a:extLst>
          </p:cNvPr>
          <p:cNvSpPr txBox="1"/>
          <p:nvPr/>
        </p:nvSpPr>
        <p:spPr>
          <a:xfrm>
            <a:off x="3164369" y="609600"/>
            <a:ext cx="31784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b="1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Secondary Features</a:t>
            </a:r>
            <a:endParaRPr lang="ko-KR" altLang="en-US" sz="2500" b="1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67733" y="2448272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759079" y="2448272"/>
            <a:ext cx="19906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346530" y="3027104"/>
            <a:ext cx="24031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50834-A497-4E92-B340-3923CAEDC2E5}"/>
              </a:ext>
            </a:extLst>
          </p:cNvPr>
          <p:cNvSpPr txBox="1"/>
          <p:nvPr/>
        </p:nvSpPr>
        <p:spPr>
          <a:xfrm>
            <a:off x="3367376" y="1397472"/>
            <a:ext cx="8217673" cy="4622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1" dirty="0">
                <a:solidFill>
                  <a:schemeClr val="accent6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Realism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Environment, Physics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환경은 현실 세계의 물리적 외관을 모델링하는데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물리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엔진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는 현실세계의 복잡한 물리적 성질을 모델링한다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1" dirty="0">
                <a:solidFill>
                  <a:schemeClr val="accent6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Scalability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Object type</a:t>
            </a: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실세계의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스캔 데이터셋을 모으거나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b="0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애셋을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사면서 확장할 수 있다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1" dirty="0">
                <a:solidFill>
                  <a:schemeClr val="accent6">
                    <a:lumMod val="75000"/>
                  </a:schemeClr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Interactivity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Object property, Controller, Action, Multiple agents</a:t>
            </a:r>
          </a:p>
          <a:p>
            <a:pPr>
              <a:lnSpc>
                <a:spcPct val="150000"/>
              </a:lnSpc>
            </a:pPr>
            <a:br>
              <a:rPr lang="en-US" altLang="ko-KR" b="0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</a:b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 특징 세 가지를 모두 가진 시뮬레이터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(AI-THOR, </a:t>
            </a:r>
            <a:r>
              <a:rPr lang="en-US" altLang="ko-KR" b="1" i="0" dirty="0" err="1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iGibson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Habitat-Sim)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</a:t>
            </a:r>
            <a:endParaRPr lang="en-US" altLang="ko-KR" b="1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다양한 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AI </a:t>
            </a:r>
            <a:r>
              <a:rPr lang="ko-KR" altLang="en-US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연구작업에 활발히 사용된다</a:t>
            </a:r>
            <a:r>
              <a:rPr lang="en-US" altLang="ko-KR" b="1" i="0" dirty="0">
                <a:solidFill>
                  <a:srgbClr val="333333"/>
                </a:solidFill>
                <a:effectLst/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b="0" i="0" dirty="0">
              <a:solidFill>
                <a:srgbClr val="333333"/>
              </a:solidFill>
              <a:effectLst/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2451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37FC6F-F601-4E7C-A459-7C73228A1885}"/>
              </a:ext>
            </a:extLst>
          </p:cNvPr>
          <p:cNvSpPr txBox="1"/>
          <p:nvPr/>
        </p:nvSpPr>
        <p:spPr>
          <a:xfrm>
            <a:off x="934555" y="1916141"/>
            <a:ext cx="13901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0" spc="-3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7000" spc="-3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7AB2C7-4C04-4B59-BBD5-80553B00D615}"/>
              </a:ext>
            </a:extLst>
          </p:cNvPr>
          <p:cNvSpPr txBox="1"/>
          <p:nvPr/>
        </p:nvSpPr>
        <p:spPr>
          <a:xfrm>
            <a:off x="985049" y="3154680"/>
            <a:ext cx="47142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Comparison of Simulators</a:t>
            </a:r>
            <a:endParaRPr lang="ko-KR" altLang="en-US" sz="30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744A4F-7E39-4F83-A47A-DD42B751BE06}"/>
              </a:ext>
            </a:extLst>
          </p:cNvPr>
          <p:cNvSpPr txBox="1"/>
          <p:nvPr/>
        </p:nvSpPr>
        <p:spPr>
          <a:xfrm>
            <a:off x="985049" y="3671963"/>
            <a:ext cx="280750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:: Embodied AI</a:t>
            </a:r>
            <a:r>
              <a:rPr lang="ko-KR" altLang="en-US" sz="15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에 대한 연구 동향</a:t>
            </a:r>
            <a:endParaRPr lang="en-US" altLang="ko-KR" sz="15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0FC04D8-4829-4AD4-BB46-A0C0BC374B74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5699288" y="3429001"/>
            <a:ext cx="5207472" cy="267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97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12230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 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45A65-F6D2-48AD-B6D9-FCE2F6CF3337}"/>
              </a:ext>
            </a:extLst>
          </p:cNvPr>
          <p:cNvSpPr txBox="1"/>
          <p:nvPr/>
        </p:nvSpPr>
        <p:spPr>
          <a:xfrm>
            <a:off x="3363270" y="6351767"/>
            <a:ext cx="573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 Survey of Embodied AI: From Simulators to Research Tasks(arXiv:2103.04918)</a:t>
            </a:r>
            <a:endParaRPr lang="ko-KR" altLang="en-US" sz="1200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E680C08-4E86-4C92-91C8-3C8C18093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285" y="1684861"/>
            <a:ext cx="8903312" cy="211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89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13080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 II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44A2F45-A95C-446F-91F3-70B68966C4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17" r="45413"/>
          <a:stretch/>
        </p:blipFill>
        <p:spPr>
          <a:xfrm>
            <a:off x="3363270" y="1462681"/>
            <a:ext cx="7084029" cy="1966319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E64E5906-24AD-4A60-B1A8-E1A12FFF238C}"/>
              </a:ext>
            </a:extLst>
          </p:cNvPr>
          <p:cNvGrpSpPr/>
          <p:nvPr/>
        </p:nvGrpSpPr>
        <p:grpSpPr>
          <a:xfrm>
            <a:off x="3363270" y="3605936"/>
            <a:ext cx="7710065" cy="2077396"/>
            <a:chOff x="3011285" y="3605936"/>
            <a:chExt cx="5252003" cy="133068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FED8D570-DB58-448B-B6E5-8454ECE2B9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4917" r="85760"/>
            <a:stretch/>
          </p:blipFill>
          <p:spPr>
            <a:xfrm>
              <a:off x="3011285" y="3605936"/>
              <a:ext cx="1250614" cy="1330689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A0CD602-CDBD-4ADB-8EA5-268963C47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257" t="24917"/>
            <a:stretch/>
          </p:blipFill>
          <p:spPr>
            <a:xfrm>
              <a:off x="4245997" y="3605936"/>
              <a:ext cx="4017291" cy="133068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0F45A65-F6D2-48AD-B6D9-FCE2F6CF3337}"/>
              </a:ext>
            </a:extLst>
          </p:cNvPr>
          <p:cNvSpPr txBox="1"/>
          <p:nvPr/>
        </p:nvSpPr>
        <p:spPr>
          <a:xfrm>
            <a:off x="3363270" y="6351767"/>
            <a:ext cx="57361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 Survey of Embodied AI: From Simulators to Research Tasks(arXiv:2103.04918)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2E9791B-8516-48EC-B61D-A676B26F6AC1}"/>
              </a:ext>
            </a:extLst>
          </p:cNvPr>
          <p:cNvSpPr/>
          <p:nvPr/>
        </p:nvSpPr>
        <p:spPr>
          <a:xfrm>
            <a:off x="3426438" y="1921177"/>
            <a:ext cx="7020861" cy="16206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6E6C5F-EB2D-4FD4-80D9-1C86EBC68AB2}"/>
              </a:ext>
            </a:extLst>
          </p:cNvPr>
          <p:cNvSpPr/>
          <p:nvPr/>
        </p:nvSpPr>
        <p:spPr>
          <a:xfrm>
            <a:off x="3426438" y="2657006"/>
            <a:ext cx="7020861" cy="336309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DAA6D8-1D1C-4339-8DCD-DC3D67896B6E}"/>
              </a:ext>
            </a:extLst>
          </p:cNvPr>
          <p:cNvSpPr/>
          <p:nvPr/>
        </p:nvSpPr>
        <p:spPr>
          <a:xfrm>
            <a:off x="3426438" y="4105046"/>
            <a:ext cx="7646897" cy="162065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7D0045-E5E6-474E-B6D0-EBD44DC54FE1}"/>
              </a:ext>
            </a:extLst>
          </p:cNvPr>
          <p:cNvSpPr/>
          <p:nvPr/>
        </p:nvSpPr>
        <p:spPr>
          <a:xfrm>
            <a:off x="3426438" y="4871765"/>
            <a:ext cx="7646897" cy="369940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76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2269292"/>
            <a:ext cx="88100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AI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위해 만들어진 첫 번째 시뮬레이터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인칭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플랫폼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일반적인 인공지능과 기계학습 시스템을 연구하기 위해 개발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됨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Quake III Arena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엔진으로 개발되었습니다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Navigation Tasks, Fruit Collection, Movement through narrow spaces, Laser tag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연구할 수 있는 환경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가상 환경은 주로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Fruit Gathering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부터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Navigation to Laser Tag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까지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각기 다른 주제들로 이루어진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레벨로 나뉜다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DeepMind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Arcade Learning Environment(Atari)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와는 다르게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DeepMind Lab.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은 강화 학습 연구에서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Embodied AI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시뮬레이터의 벤치마킹을 하기 위해 만들어졌습니다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981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DeepMind Lab.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5C6777-C95A-40C0-A7A4-80193D560674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2284D67-C220-48C9-88DF-D1CBF15D12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EC1C373-44EE-4AB4-9C91-CC31DB6363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237" b="66855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  <p:pic>
        <p:nvPicPr>
          <p:cNvPr id="2" name="온라인 미디어 1" title="DeepMind Lab - Nav Maze Level 1">
            <a:hlinkClick r:id="" action="ppaction://media"/>
            <a:extLst>
              <a:ext uri="{FF2B5EF4-FFF2-40B4-BE49-F238E27FC236}">
                <a16:creationId xmlns:a16="http://schemas.microsoft.com/office/drawing/2014/main" id="{EB4BF472-3E0C-4949-92C7-F47DB1E1AE1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450" y="5041324"/>
            <a:ext cx="3215356" cy="18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79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한쪽 모서리 3">
            <a:extLst>
              <a:ext uri="{FF2B5EF4-FFF2-40B4-BE49-F238E27FC236}">
                <a16:creationId xmlns:a16="http://schemas.microsoft.com/office/drawing/2014/main" id="{9D797B1E-9144-4E5A-A52E-E5193111D748}"/>
              </a:ext>
            </a:extLst>
          </p:cNvPr>
          <p:cNvSpPr/>
          <p:nvPr/>
        </p:nvSpPr>
        <p:spPr>
          <a:xfrm>
            <a:off x="0" y="609600"/>
            <a:ext cx="2956560" cy="6248400"/>
          </a:xfrm>
          <a:prstGeom prst="round1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91005EA-E24B-48A1-81EC-53842C69B658}"/>
              </a:ext>
            </a:extLst>
          </p:cNvPr>
          <p:cNvSpPr/>
          <p:nvPr/>
        </p:nvSpPr>
        <p:spPr>
          <a:xfrm>
            <a:off x="-54725" y="3027104"/>
            <a:ext cx="2817421" cy="292388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67843D-470D-40BC-81E0-2C30CBFBFC19}"/>
              </a:ext>
            </a:extLst>
          </p:cNvPr>
          <p:cNvSpPr txBox="1"/>
          <p:nvPr/>
        </p:nvSpPr>
        <p:spPr>
          <a:xfrm>
            <a:off x="1451704" y="1869440"/>
            <a:ext cx="12979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1. Introduction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B4AB94-6BD0-4777-BD83-6C5B4B6942D3}"/>
              </a:ext>
            </a:extLst>
          </p:cNvPr>
          <p:cNvSpPr txBox="1"/>
          <p:nvPr/>
        </p:nvSpPr>
        <p:spPr>
          <a:xfrm>
            <a:off x="600574" y="2448272"/>
            <a:ext cx="214911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2. Features of Simulator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9859CB-4C77-481F-8B20-BAC64F23A72E}"/>
              </a:ext>
            </a:extLst>
          </p:cNvPr>
          <p:cNvSpPr txBox="1"/>
          <p:nvPr/>
        </p:nvSpPr>
        <p:spPr>
          <a:xfrm>
            <a:off x="486569" y="3027104"/>
            <a:ext cx="22631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3. Comparison of Simulator</a:t>
            </a:r>
            <a:endParaRPr lang="ko-KR" altLang="en-US" sz="1300" dirty="0"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2EB5C7-EA6E-44F6-A8EC-CDBA331A56F2}"/>
              </a:ext>
            </a:extLst>
          </p:cNvPr>
          <p:cNvSpPr txBox="1"/>
          <p:nvPr/>
        </p:nvSpPr>
        <p:spPr>
          <a:xfrm>
            <a:off x="1118665" y="3605936"/>
            <a:ext cx="163102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300" dirty="0">
                <a:solidFill>
                  <a:schemeClr val="bg1"/>
                </a:solidFill>
                <a:latin typeface="나눔스퀘어OTF_ac ExtraBold" panose="020B0600000101010101" pitchFamily="34" charset="-127"/>
                <a:ea typeface="나눔스퀘어OTF_ac ExtraBold" panose="020B0600000101010101" pitchFamily="34" charset="-127"/>
              </a:rPr>
              <a:t>4. Research Tasks</a:t>
            </a:r>
            <a:endParaRPr lang="ko-KR" altLang="en-US" sz="1300" dirty="0">
              <a:solidFill>
                <a:schemeClr val="bg1"/>
              </a:solidFill>
              <a:latin typeface="나눔스퀘어OTF_ac ExtraBold" panose="020B0600000101010101" pitchFamily="34" charset="-127"/>
              <a:ea typeface="나눔스퀘어OTF_ac ExtraBold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8E49E6-A0EB-47EC-ADC4-22AECD086861}"/>
              </a:ext>
            </a:extLst>
          </p:cNvPr>
          <p:cNvSpPr txBox="1"/>
          <p:nvPr/>
        </p:nvSpPr>
        <p:spPr>
          <a:xfrm>
            <a:off x="3164369" y="2594466"/>
            <a:ext cx="881004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부엌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거실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침실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욕실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가지 카테고리가 있는 시뮬레이터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photo-realistic 3D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장면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유니티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(Unity) 3D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게임 엔진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방 안의 사물과 상호작용 할 수 있는 파이썬 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API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 특징 중 하나는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에이전트의 특정 작업에 따라서 상태가 바뀌는 실행 가능한 객체</a:t>
            </a:r>
            <a:endParaRPr lang="en-US" altLang="ko-KR" sz="18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로우 레벨의 로봇 조작까지 가능한 다양한 에이전트 조작 기능을 제공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멀티 에이전트 강화 학습을 위한 </a:t>
            </a:r>
            <a:r>
              <a:rPr lang="ko-KR" altLang="en-US" sz="18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멀티 에이전트 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설정 지원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알렌 인공지능 연구소</a:t>
            </a:r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(Allen Institute of Artificial Intelligence)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에서 </a:t>
            </a:r>
            <a:r>
              <a:rPr lang="en-US" altLang="ko-KR" sz="18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RoboTHOR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발표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AI2-THOR</a:t>
            </a:r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가상 환경 몇 가지를 현실에 맞게 수정하고 </a:t>
            </a:r>
            <a:endParaRPr lang="en-US" altLang="ko-KR" sz="18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8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사용자가 훈련된 에이전트를 현실에서 배포할 수 있도록 도움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CEE446-1B38-4E24-B49B-7440117E28BA}"/>
              </a:ext>
            </a:extLst>
          </p:cNvPr>
          <p:cNvSpPr txBox="1"/>
          <p:nvPr/>
        </p:nvSpPr>
        <p:spPr>
          <a:xfrm>
            <a:off x="3164369" y="609600"/>
            <a:ext cx="2172839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2. AI2-THOR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E46D6D-9BF2-44A5-ADE6-A70811B9AE4C}"/>
              </a:ext>
            </a:extLst>
          </p:cNvPr>
          <p:cNvSpPr txBox="1"/>
          <p:nvPr/>
        </p:nvSpPr>
        <p:spPr>
          <a:xfrm>
            <a:off x="9079801" y="6550223"/>
            <a:ext cx="3112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참고</a:t>
            </a:r>
            <a:r>
              <a:rPr lang="en-US" altLang="ko-KR" sz="14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https://mindw96.tistory.com/5</a:t>
            </a:r>
            <a:endParaRPr lang="ko-KR" altLang="en-US" sz="14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550C431-E9C6-4A09-8F5D-2286063E17B2}"/>
              </a:ext>
            </a:extLst>
          </p:cNvPr>
          <p:cNvGrpSpPr/>
          <p:nvPr/>
        </p:nvGrpSpPr>
        <p:grpSpPr>
          <a:xfrm>
            <a:off x="3071102" y="1379895"/>
            <a:ext cx="8903312" cy="635739"/>
            <a:chOff x="3011285" y="3983969"/>
            <a:chExt cx="8903312" cy="63573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0A671B4-9ED6-4707-A5EB-739388036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7801"/>
            <a:stretch/>
          </p:blipFill>
          <p:spPr>
            <a:xfrm>
              <a:off x="3011285" y="3983969"/>
              <a:ext cx="8903312" cy="468762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EDE94C8C-1FDC-46EA-AA8D-63BEA7B62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339" b="59753"/>
            <a:stretch/>
          </p:blipFill>
          <p:spPr>
            <a:xfrm>
              <a:off x="3011285" y="4452731"/>
              <a:ext cx="8903312" cy="166977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9E92816C-F7F3-4421-BCA4-ABB7C0315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3" y="4158985"/>
            <a:ext cx="2510548" cy="251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08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3036</Words>
  <Application>Microsoft Office PowerPoint</Application>
  <PresentationFormat>와이드스크린</PresentationFormat>
  <Paragraphs>487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-apple-system</vt:lpstr>
      <vt:lpstr>나눔스퀘어_ac</vt:lpstr>
      <vt:lpstr>나눔스퀘어OTF</vt:lpstr>
      <vt:lpstr>나눔스퀘어OTF ExtraBold</vt:lpstr>
      <vt:lpstr>나눔스퀘어OTF_ac ExtraBold</vt:lpstr>
      <vt:lpstr>맑은 고딕</vt:lpstr>
      <vt:lpstr>휴먼둥근헤드라인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 Jeong</dc:creator>
  <cp:lastModifiedBy>clara2_intern1</cp:lastModifiedBy>
  <cp:revision>30</cp:revision>
  <dcterms:created xsi:type="dcterms:W3CDTF">2022-07-15T00:29:59Z</dcterms:created>
  <dcterms:modified xsi:type="dcterms:W3CDTF">2022-07-15T05:39:34Z</dcterms:modified>
</cp:coreProperties>
</file>